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oadmin@diosanjoaquin.org" TargetMode="External"/><Relationship Id="rId2" Type="http://schemas.openxmlformats.org/officeDocument/2006/relationships/hyperlink" Target="https://www.diosanjoaquin.org/forms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osanjoaquin.org/forms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B55C-552A-4C0D-8DF6-DC61BBCB5C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Treasurer’s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AE405-7131-4A57-B3C4-4888241A4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Treasurer’s Workshop</a:t>
            </a:r>
          </a:p>
          <a:p>
            <a:r>
              <a:rPr lang="en-US" sz="4000" dirty="0"/>
              <a:t>Building Church Leader’s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B96B1F-7C31-41AB-8AB8-EDF160E3E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96" y="2393192"/>
            <a:ext cx="116681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55F51-3658-428F-BFCD-EE936AA4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Treasurer’s Monthly Reports (TMR)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B3CF9-4B55-4E84-9E01-5B3304682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962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Master file with formulas and instructions available on website:</a:t>
            </a:r>
            <a:r>
              <a:rPr lang="en-US" sz="2400" dirty="0"/>
              <a:t> </a:t>
            </a:r>
            <a:r>
              <a:rPr lang="en-US" sz="1400" dirty="0">
                <a:hlinkClick r:id="rId2"/>
              </a:rPr>
              <a:t>Forms and Documents | The Episcopal Diocese of San Joaquin (diosanjoaquin.org)</a:t>
            </a:r>
            <a:endParaRPr lang="en-US" sz="1400" dirty="0"/>
          </a:p>
          <a:p>
            <a:endParaRPr lang="en-US" sz="240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0" dirty="0"/>
              <a:t>Due by 15</a:t>
            </a:r>
            <a:r>
              <a:rPr lang="en-US" i="0" baseline="30000" dirty="0"/>
              <a:t>th</a:t>
            </a:r>
            <a:r>
              <a:rPr lang="en-US" i="0" dirty="0"/>
              <a:t> of the following month</a:t>
            </a:r>
          </a:p>
          <a:p>
            <a:pPr marL="0" lvl="2" indent="0">
              <a:buNone/>
            </a:pPr>
            <a:endParaRPr lang="en-US" i="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0" dirty="0"/>
              <a:t>Electronic submission is awesome</a:t>
            </a:r>
          </a:p>
          <a:p>
            <a:pPr marL="0" lvl="2" indent="0">
              <a:buNone/>
            </a:pPr>
            <a:endParaRPr lang="en-US" i="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0" dirty="0"/>
              <a:t>ACH or digital remittance encouraged</a:t>
            </a:r>
          </a:p>
          <a:p>
            <a:pPr marL="0" lvl="2" indent="0">
              <a:buNone/>
            </a:pPr>
            <a:endParaRPr lang="en-US" i="0" dirty="0"/>
          </a:p>
          <a:p>
            <a:pPr marL="0" lvl="2" indent="0">
              <a:buNone/>
            </a:pPr>
            <a:endParaRPr lang="en-US" i="0" dirty="0"/>
          </a:p>
          <a:p>
            <a:pPr marL="0" lvl="2" indent="0">
              <a:buNone/>
            </a:pPr>
            <a:r>
              <a:rPr lang="en-US" sz="2000" dirty="0"/>
              <a:t>You can email the TMR and send payment with a remittance form available on the website.  </a:t>
            </a:r>
          </a:p>
          <a:p>
            <a:pPr marL="0" lvl="2" indent="0">
              <a:buNone/>
            </a:pPr>
            <a:r>
              <a:rPr lang="en-US" sz="2000" dirty="0"/>
              <a:t>Send to Nichole at </a:t>
            </a:r>
            <a:r>
              <a:rPr lang="en-US" sz="2000" dirty="0">
                <a:hlinkClick r:id="rId3"/>
              </a:rPr>
              <a:t>dioadmin@diosanjoaquin.org</a:t>
            </a:r>
            <a:endParaRPr lang="en-US" sz="2000" dirty="0"/>
          </a:p>
          <a:p>
            <a:pPr marL="0" lvl="2" indent="0">
              <a:buNone/>
            </a:pPr>
            <a:endParaRPr lang="en-US" sz="2000" dirty="0"/>
          </a:p>
          <a:p>
            <a:pPr marL="0" lvl="2" indent="0">
              <a:buNone/>
            </a:pPr>
            <a:endParaRPr lang="en-US" sz="2000" dirty="0"/>
          </a:p>
          <a:p>
            <a:pPr marL="0" lvl="2" indent="0">
              <a:buNone/>
            </a:pPr>
            <a:endParaRPr lang="en-US" sz="2000" dirty="0"/>
          </a:p>
          <a:p>
            <a:pPr marL="0" lvl="3" indent="0">
              <a:buNone/>
            </a:pPr>
            <a:endParaRPr lang="en-US" i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F8CBA-1DD4-43E7-A15F-03BAF565A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8063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1AEBB-D9A0-4604-AF23-3AB023F02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Business Manual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352825F-D95F-4D61-9731-9FF3697E4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2703" y="762000"/>
            <a:ext cx="4553182" cy="56388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476BA-990C-46B3-ABD4-2ED5AFF09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Forms and Documents | The Episcopal Diocese of San Joaquin (diosanjoaquin.org)</a:t>
            </a:r>
            <a:endParaRPr lang="en-US" dirty="0"/>
          </a:p>
          <a:p>
            <a:r>
              <a:rPr lang="en-US" dirty="0"/>
              <a:t>Under Treasurer Forms and Resources</a:t>
            </a:r>
          </a:p>
          <a:p>
            <a:r>
              <a:rPr lang="en-US" sz="2000" dirty="0"/>
              <a:t>This is a valuable resource!  </a:t>
            </a:r>
          </a:p>
        </p:txBody>
      </p:sp>
    </p:spTree>
    <p:extLst>
      <p:ext uri="{BB962C8B-B14F-4D97-AF65-F5344CB8AC3E}">
        <p14:creationId xmlns:p14="http://schemas.microsoft.com/office/powerpoint/2010/main" val="212522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91FC6-4C02-4CCB-BCD3-8C6F182B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Management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9924F-E2B1-4B94-B8F7-EED51EE37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do we do reviews?</a:t>
            </a:r>
          </a:p>
          <a:p>
            <a:endParaRPr 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It is required by our Canons &amp; Constitution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It provides accountability for everyone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It helps you improve financial procedures, </a:t>
            </a:r>
          </a:p>
          <a:p>
            <a:pPr marL="0" lvl="2" indent="0">
              <a:buNone/>
            </a:pPr>
            <a:r>
              <a:rPr lang="en-US" sz="1600" dirty="0"/>
              <a:t>	</a:t>
            </a:r>
            <a:r>
              <a:rPr lang="en-US" i="0" dirty="0"/>
              <a:t>business management and operations</a:t>
            </a:r>
          </a:p>
          <a:p>
            <a:pPr marL="0" lvl="2" indent="0">
              <a:buNone/>
            </a:pPr>
            <a:endParaRPr lang="en-US" sz="1600" i="0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i="0" dirty="0"/>
              <a:t>Many grants available through The Episcopal</a:t>
            </a:r>
          </a:p>
          <a:p>
            <a:pPr marL="0" lvl="3" indent="0">
              <a:buNone/>
            </a:pPr>
            <a:r>
              <a:rPr lang="en-US" sz="2400" dirty="0"/>
              <a:t>	Church require not only an application, </a:t>
            </a:r>
          </a:p>
          <a:p>
            <a:pPr marL="0" lvl="3" indent="0">
              <a:buNone/>
            </a:pPr>
            <a:r>
              <a:rPr lang="en-US" sz="2400" dirty="0"/>
              <a:t>	but also, the most up to date audited 	financials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4C20F-69D0-42FA-81E2-13067C3BE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Formerly known as “the audit”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Forms and Documents | The Episcopal Diocese of San Joaquin (diosanjoaquin.org)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5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0634F-E8FF-4A22-B499-61837F5F5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Management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56B0-2EBC-467E-B428-B4C8C3F1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Key Dates: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  </a:t>
            </a:r>
            <a:r>
              <a:rPr lang="en-US" b="1" dirty="0">
                <a:solidFill>
                  <a:srgbClr val="7030A0"/>
                </a:solidFill>
              </a:rPr>
              <a:t>March 31 </a:t>
            </a:r>
          </a:p>
          <a:p>
            <a:pPr marL="0" lvl="3" indent="0">
              <a:buNone/>
            </a:pPr>
            <a:r>
              <a:rPr lang="en-US" b="1" dirty="0">
                <a:solidFill>
                  <a:srgbClr val="7030A0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The names of your Congregational Management 	 Review team (for self and peer audits) or outside</a:t>
            </a:r>
          </a:p>
          <a:p>
            <a:pPr marL="0" lvl="3" indent="0">
              <a:buNone/>
            </a:pPr>
            <a:r>
              <a:rPr lang="en-US" b="1" dirty="0">
                <a:solidFill>
                  <a:schemeClr val="tx1"/>
                </a:solidFill>
              </a:rPr>
              <a:t>	 auditor is due to the diocese.</a:t>
            </a:r>
          </a:p>
          <a:p>
            <a:pPr marL="0" lvl="3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7030A0"/>
                </a:solidFill>
              </a:rPr>
              <a:t>June 30</a:t>
            </a:r>
          </a:p>
          <a:p>
            <a:pPr marL="0" lvl="3" indent="0">
              <a:buNone/>
            </a:pPr>
            <a:r>
              <a:rPr lang="en-US" b="1" dirty="0">
                <a:solidFill>
                  <a:schemeClr val="tx1"/>
                </a:solidFill>
              </a:rPr>
              <a:t>	  Final reports are due -   (unless you have an 	 	  approved extension from the Canon</a:t>
            </a:r>
          </a:p>
          <a:p>
            <a:pPr marL="0" lvl="3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lvl="3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The revised manual includes the checklists and sample reports.  It is available on the Diocese website/forms</a:t>
            </a:r>
          </a:p>
          <a:p>
            <a:pPr lvl="3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pPr marL="0" lvl="3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lvl="3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B54B7-7616-4BA0-9D02-DA75EC222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Revised manual is available online: </a:t>
            </a:r>
            <a:r>
              <a:rPr lang="en-US" sz="2000" dirty="0">
                <a:hlinkClick r:id="rId2"/>
              </a:rPr>
              <a:t>Forms and Documents | The Episcopal Diocese of San Joaquin (diosanjoaquin.org)</a:t>
            </a:r>
            <a:endParaRPr lang="en-US" sz="2000" dirty="0"/>
          </a:p>
          <a:p>
            <a:r>
              <a:rPr lang="en-US" sz="2000" dirty="0"/>
              <a:t>Under Treasurer Forms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12972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5E10-812E-458D-A178-8DA810F6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Management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30D03-796D-47DE-80CE-6924FC41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1999"/>
            <a:ext cx="6303264" cy="4830871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New 3-year review cycle</a:t>
            </a:r>
          </a:p>
          <a:p>
            <a:r>
              <a:rPr lang="en-US" sz="2000" b="1" dirty="0"/>
              <a:t>Outside audit in 2022</a:t>
            </a:r>
            <a:r>
              <a:rPr lang="en-US" sz="2000" dirty="0"/>
              <a:t>?                     </a:t>
            </a:r>
            <a:r>
              <a:rPr lang="en-US" sz="2000" b="1" dirty="0"/>
              <a:t>2023 do self-audit </a:t>
            </a:r>
          </a:p>
          <a:p>
            <a:pPr lvl="2"/>
            <a:r>
              <a:rPr lang="en-US" sz="1200" b="1" dirty="0"/>
              <a:t>                                                                                         </a:t>
            </a:r>
            <a:r>
              <a:rPr lang="en-US" sz="2000" b="1" i="0" dirty="0"/>
              <a:t>2024 do peer audit</a:t>
            </a:r>
            <a:r>
              <a:rPr lang="en-US" sz="1200" b="1" dirty="0"/>
              <a:t>      </a:t>
            </a:r>
          </a:p>
          <a:p>
            <a:endParaRPr lang="en-US" sz="2000" b="1" dirty="0"/>
          </a:p>
          <a:p>
            <a:r>
              <a:rPr lang="en-US" sz="2000" b="1" dirty="0"/>
              <a:t>   Self-audit in 2022?                         2023 do peer audit</a:t>
            </a:r>
          </a:p>
          <a:p>
            <a:pPr marL="0" indent="0">
              <a:buNone/>
            </a:pPr>
            <a:r>
              <a:rPr lang="en-US" sz="2000" b="1" dirty="0"/>
              <a:t>			            2024 do outside audit</a:t>
            </a:r>
          </a:p>
          <a:p>
            <a:pPr marL="0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i="1" dirty="0"/>
              <a:t> A peer audit is defined as: “a neighboring congregation reviews your materials for you and submits the report for your congregation.”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i="1" dirty="0"/>
              <a:t> An outside audit is defined as: “a diocesan approved auditor reviews your materials and submits the report for your congregation.”  Congregation cost is $500 paid to auditor</a:t>
            </a:r>
          </a:p>
          <a:p>
            <a:pPr marL="0" indent="0">
              <a:buNone/>
            </a:pPr>
            <a:r>
              <a:rPr lang="en-US" sz="2000" b="1" dirty="0"/>
              <a:t>                                                                                                             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BE9F7-4A92-45E5-93E3-21A9683F8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New cycle = 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0FE232A-0F8C-4213-BF41-08CB4CEC570A}"/>
              </a:ext>
            </a:extLst>
          </p:cNvPr>
          <p:cNvSpPr/>
          <p:nvPr/>
        </p:nvSpPr>
        <p:spPr>
          <a:xfrm>
            <a:off x="3170251" y="11583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4AF08247-720F-4AFF-9A95-22AE52B9F385}"/>
              </a:ext>
            </a:extLst>
          </p:cNvPr>
          <p:cNvSpPr/>
          <p:nvPr/>
        </p:nvSpPr>
        <p:spPr>
          <a:xfrm>
            <a:off x="1987827" y="1642986"/>
            <a:ext cx="475488" cy="719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DC793DB-A437-49D5-ACF5-87F5A78C9241}"/>
              </a:ext>
            </a:extLst>
          </p:cNvPr>
          <p:cNvSpPr/>
          <p:nvPr/>
        </p:nvSpPr>
        <p:spPr>
          <a:xfrm>
            <a:off x="3086186" y="2220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yes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654F7F5-4A1F-42B7-A086-F46CD3ABA5EC}"/>
              </a:ext>
            </a:extLst>
          </p:cNvPr>
          <p:cNvSpPr/>
          <p:nvPr/>
        </p:nvSpPr>
        <p:spPr>
          <a:xfrm>
            <a:off x="7983811" y="3102101"/>
            <a:ext cx="1166321" cy="630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self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7BEF42EA-8FB0-4458-8A30-026F8B1779ED}"/>
              </a:ext>
            </a:extLst>
          </p:cNvPr>
          <p:cNvSpPr/>
          <p:nvPr/>
        </p:nvSpPr>
        <p:spPr>
          <a:xfrm>
            <a:off x="9319844" y="3102100"/>
            <a:ext cx="1041006" cy="6306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peer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E2FA65B-2E61-4399-9F14-17F076847F5F}"/>
              </a:ext>
            </a:extLst>
          </p:cNvPr>
          <p:cNvSpPr/>
          <p:nvPr/>
        </p:nvSpPr>
        <p:spPr>
          <a:xfrm>
            <a:off x="10530562" y="3078957"/>
            <a:ext cx="1232256" cy="630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outside</a:t>
            </a:r>
          </a:p>
        </p:txBody>
      </p:sp>
    </p:spTree>
    <p:extLst>
      <p:ext uri="{BB962C8B-B14F-4D97-AF65-F5344CB8AC3E}">
        <p14:creationId xmlns:p14="http://schemas.microsoft.com/office/powerpoint/2010/main" val="240934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BF68-0579-48CE-A6E6-E03E35B7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Congregational Management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683E6-911C-4ABE-9A93-BDD76142E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56144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Closing thoughts …..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The final review report should remain with your              Vestry/BC/Chapter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A copy of the review report is due to the diocesan office by June 30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Please do not wait till June 1 to start your review.  Peer reviews and outside reviewers need to be arranged by March 31.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Call us if you have questions.  Extensions are possible, but all reviews MUST be completed by October 1.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Enjoy collaborating with and getting to know your neighboring congregations.  </a:t>
            </a:r>
          </a:p>
          <a:p>
            <a:pPr marL="0" indent="0" algn="ctr">
              <a:buNone/>
            </a:pPr>
            <a:endParaRPr lang="en-US" sz="2400" i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2400" b="1" i="1" dirty="0">
                <a:latin typeface="Bradley Hand ITC" panose="03070402050302030203" pitchFamily="66" charset="0"/>
              </a:rPr>
              <a:t>Thank you all for being here today!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9DD4C0-B91D-42D4-9330-886313A4F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931659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Financial matters contact info:</a:t>
            </a:r>
          </a:p>
          <a:p>
            <a:r>
              <a:rPr lang="en-US" dirty="0"/>
              <a:t>Canon Anna Carmichael</a:t>
            </a:r>
            <a:r>
              <a:rPr lang="en-US" sz="1600" i="1" dirty="0"/>
              <a:t> </a:t>
            </a:r>
            <a:r>
              <a:rPr lang="en-US" sz="1600" i="1" dirty="0">
                <a:hlinkClick r:id="rId2"/>
              </a:rPr>
              <a:t>canonanna@diosanjoaquin.org</a:t>
            </a:r>
            <a:endParaRPr lang="en-US" sz="1600" i="1" dirty="0"/>
          </a:p>
          <a:p>
            <a:r>
              <a:rPr lang="en-US" sz="1600" i="1" dirty="0"/>
              <a:t>for review extensions, outside reviewer info or peer review suggestions.</a:t>
            </a:r>
          </a:p>
          <a:p>
            <a:r>
              <a:rPr lang="en-US" dirty="0"/>
              <a:t>Nichole Pardo </a:t>
            </a:r>
            <a:r>
              <a:rPr lang="en-US" sz="1600" i="1" dirty="0">
                <a:hlinkClick r:id="rId2"/>
              </a:rPr>
              <a:t>dioadmin@diosanjoaquin.org</a:t>
            </a:r>
            <a:endParaRPr lang="en-US" sz="1600" i="1" dirty="0"/>
          </a:p>
          <a:p>
            <a:r>
              <a:rPr lang="en-US" sz="1600" i="1" dirty="0"/>
              <a:t>for TMR questions, billing, payment arrangements, payroll and your first stop for most everything financial and administrative.</a:t>
            </a:r>
          </a:p>
          <a:p>
            <a:pPr>
              <a:spcBef>
                <a:spcPts val="0"/>
              </a:spcBef>
            </a:pPr>
            <a:endParaRPr lang="en-US" sz="1900" dirty="0"/>
          </a:p>
          <a:p>
            <a:pPr>
              <a:spcBef>
                <a:spcPts val="0"/>
              </a:spcBef>
            </a:pPr>
            <a:r>
              <a:rPr lang="en-US" sz="1900" dirty="0"/>
              <a:t>Cathy Peck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1700" i="1" dirty="0">
                <a:hlinkClick r:id="rId2"/>
              </a:rPr>
              <a:t>cpeck@diosanjoaquin.org</a:t>
            </a:r>
            <a:endParaRPr lang="en-US" sz="1700" i="1" dirty="0"/>
          </a:p>
          <a:p>
            <a:pPr>
              <a:spcBef>
                <a:spcPts val="0"/>
              </a:spcBef>
            </a:pPr>
            <a:endParaRPr lang="en-US" sz="1700" i="1" dirty="0"/>
          </a:p>
          <a:p>
            <a:pPr>
              <a:spcBef>
                <a:spcPts val="0"/>
              </a:spcBef>
            </a:pPr>
            <a:r>
              <a:rPr lang="en-US" sz="1600" i="1" dirty="0"/>
              <a:t>for treasurer matters, accounting or reporting questions and general assistance</a:t>
            </a:r>
          </a:p>
          <a:p>
            <a:endParaRPr lang="en-US" sz="1700" i="1" dirty="0"/>
          </a:p>
          <a:p>
            <a:endParaRPr lang="en-US" sz="1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4884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190</TotalTime>
  <Words>581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 Light</vt:lpstr>
      <vt:lpstr>Wingdings</vt:lpstr>
      <vt:lpstr>Metropolitan</vt:lpstr>
      <vt:lpstr>Treasurer’s Workshop</vt:lpstr>
      <vt:lpstr>Treasurer’s Monthly Reports (TMR)</vt:lpstr>
      <vt:lpstr>Episcopal Business Manual</vt:lpstr>
      <vt:lpstr>Congregational Management Review</vt:lpstr>
      <vt:lpstr>Congregational Management Review</vt:lpstr>
      <vt:lpstr>Congregational Management Review</vt:lpstr>
      <vt:lpstr>Congregational Management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Workshop</dc:title>
  <dc:creator>Catherine Peck</dc:creator>
  <cp:lastModifiedBy>Nichole Pardo</cp:lastModifiedBy>
  <cp:revision>3</cp:revision>
  <dcterms:created xsi:type="dcterms:W3CDTF">2022-02-12T06:36:27Z</dcterms:created>
  <dcterms:modified xsi:type="dcterms:W3CDTF">2023-02-10T22:52:17Z</dcterms:modified>
</cp:coreProperties>
</file>